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9" r:id="rId3"/>
    <p:sldId id="258" r:id="rId4"/>
    <p:sldId id="266" r:id="rId5"/>
    <p:sldId id="267" r:id="rId6"/>
    <p:sldId id="268" r:id="rId7"/>
    <p:sldId id="263" r:id="rId8"/>
    <p:sldId id="264" r:id="rId9"/>
    <p:sldId id="265" r:id="rId10"/>
    <p:sldId id="259" r:id="rId11"/>
    <p:sldId id="260" r:id="rId12"/>
    <p:sldId id="261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1/30/2022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58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CardioRespiratory</a:t>
            </a:r>
            <a:r>
              <a:rPr lang="en-US" sz="3600" b="1" dirty="0" smtClean="0"/>
              <a:t> </a:t>
            </a:r>
            <a:r>
              <a:rPr lang="en-US" sz="3600" b="1" dirty="0"/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cs typeface="Times New Roman" pitchFamily="18" charset="0"/>
              </a:rPr>
              <a:t>CRC Block Staff: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 smtClean="0"/>
              <a:t>Firas</a:t>
            </a:r>
            <a:r>
              <a:rPr lang="en-US" b="1" dirty="0" smtClean="0"/>
              <a:t> Rashid </a:t>
            </a:r>
            <a:r>
              <a:rPr lang="en-US" b="1" dirty="0" err="1" smtClean="0"/>
              <a:t>Sayil</a:t>
            </a:r>
            <a:r>
              <a:rPr lang="en-US" b="1" dirty="0" smtClean="0"/>
              <a:t> </a:t>
            </a:r>
            <a:r>
              <a:rPr lang="en-US" b="1" dirty="0"/>
              <a:t>(block leader)                       </a:t>
            </a:r>
            <a:endParaRPr lang="en-US" b="1" dirty="0" smtClean="0"/>
          </a:p>
          <a:p>
            <a:r>
              <a:rPr lang="en-US" b="1" dirty="0" smtClean="0"/>
              <a:t>    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27612" y="1254396"/>
            <a:ext cx="7265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Lecture title</a:t>
            </a:r>
            <a:r>
              <a:rPr lang="en-US" sz="2400" b="1" dirty="0" smtClean="0"/>
              <a:t>: Pericarditis  </a:t>
            </a:r>
            <a:endParaRPr lang="en-US" sz="2400" b="1" dirty="0" smtClean="0"/>
          </a:p>
          <a:p>
            <a:r>
              <a:rPr lang="en-US" sz="2400" b="1" dirty="0" smtClean="0"/>
              <a:t>Date</a:t>
            </a:r>
            <a:r>
              <a:rPr lang="en-US" sz="2400" b="1" dirty="0" smtClean="0"/>
              <a:t>: 31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 January 2022</a:t>
            </a:r>
            <a:endParaRPr lang="en-US" sz="2400" b="1" dirty="0" smtClean="0"/>
          </a:p>
          <a:p>
            <a:r>
              <a:rPr lang="en-US" sz="2400" b="1" dirty="0" err="1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Firas</a:t>
            </a:r>
            <a:r>
              <a:rPr lang="en-US" sz="2400" b="1" dirty="0" smtClean="0"/>
              <a:t> Rashid </a:t>
            </a:r>
            <a:r>
              <a:rPr lang="en-US" sz="2400" b="1" smtClean="0"/>
              <a:t>Sayel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20816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Dr. Ahmed Bader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Nawal Mustafa</a:t>
            </a:r>
          </a:p>
          <a:p>
            <a:r>
              <a:rPr lang="en-US" b="1" dirty="0"/>
              <a:t>Dr Zainab Almnaseer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Farqad Alhamdani</a:t>
            </a:r>
          </a:p>
          <a:p>
            <a:r>
              <a:rPr lang="en-US" b="1" dirty="0"/>
              <a:t>Dr Ban M. Saleh</a:t>
            </a:r>
          </a:p>
          <a:p>
            <a:r>
              <a:rPr lang="en-US" b="1" dirty="0"/>
              <a:t>Dr Amani </a:t>
            </a:r>
            <a:r>
              <a:rPr lang="en-US" b="1" dirty="0" err="1" smtClean="0"/>
              <a:t>Namaa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Dr. Mohammed </a:t>
            </a:r>
            <a:r>
              <a:rPr lang="en-US" b="1" dirty="0" err="1" smtClean="0"/>
              <a:t>Adil</a:t>
            </a:r>
            <a:endParaRPr lang="en-US" b="1" dirty="0" smtClean="0"/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Assad Hassan                                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Ahmed Qassim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Safa Asaad</a:t>
            </a:r>
          </a:p>
          <a:p>
            <a:r>
              <a:rPr lang="en-US" b="1" dirty="0"/>
              <a:t>Dr Mustafa Ghazi                               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/>
              <a:t>Ilham</a:t>
            </a:r>
            <a:r>
              <a:rPr lang="en-US" b="1" dirty="0"/>
              <a:t> </a:t>
            </a:r>
            <a:r>
              <a:rPr lang="en-US" b="1" dirty="0" smtClean="0"/>
              <a:t>Mohammed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Zainab</a:t>
            </a:r>
            <a:r>
              <a:rPr lang="en-US" b="1" dirty="0"/>
              <a:t> </a:t>
            </a:r>
            <a:r>
              <a:rPr lang="en-US" b="1" dirty="0" err="1"/>
              <a:t>Muzahim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730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Cardiac tamponade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Acute </a:t>
            </a:r>
            <a:r>
              <a:rPr lang="en-GB" dirty="0"/>
              <a:t>heart failure due </a:t>
            </a:r>
            <a:r>
              <a:rPr lang="en-GB" dirty="0" smtClean="0"/>
              <a:t>to compression </a:t>
            </a:r>
            <a:r>
              <a:rPr lang="en-GB" dirty="0"/>
              <a:t>of the heart as the result of a large </a:t>
            </a:r>
            <a:r>
              <a:rPr lang="en-GB" dirty="0" smtClean="0"/>
              <a:t>pericardial effusion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2400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Clinical features of cardiac tamponade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210" t="55791" r="23152" b="21409"/>
          <a:stretch/>
        </p:blipFill>
        <p:spPr>
          <a:xfrm>
            <a:off x="852845" y="2564904"/>
            <a:ext cx="7247547" cy="30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24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Management</a:t>
            </a:r>
            <a:r>
              <a:rPr lang="en-US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26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38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Acute pericarditis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Acute </a:t>
            </a:r>
            <a:r>
              <a:rPr lang="en-GB" dirty="0"/>
              <a:t>inflammatory process affecting </a:t>
            </a:r>
            <a:r>
              <a:rPr lang="en-GB" dirty="0" smtClean="0"/>
              <a:t>the </a:t>
            </a:r>
          </a:p>
          <a:p>
            <a:pPr marL="0" indent="0">
              <a:buNone/>
            </a:pPr>
            <a:r>
              <a:rPr lang="en-GB" dirty="0" smtClean="0"/>
              <a:t>pericardium</a:t>
            </a:r>
            <a:r>
              <a:rPr lang="en-GB" dirty="0"/>
              <a:t>, which may coexist with myocarditis</a:t>
            </a:r>
          </a:p>
        </p:txBody>
      </p:sp>
    </p:spTree>
    <p:extLst>
      <p:ext uri="{BB962C8B-B14F-4D97-AF65-F5344CB8AC3E}">
        <p14:creationId xmlns:p14="http://schemas.microsoft.com/office/powerpoint/2010/main" val="107464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Causes of acute pericarditis and pericardial effusion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48362" r="54254" b="24719"/>
          <a:stretch/>
        </p:blipFill>
        <p:spPr>
          <a:xfrm>
            <a:off x="1629959" y="2348880"/>
            <a:ext cx="654244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31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Pericarditis causing pericardial </a:t>
            </a:r>
            <a:r>
              <a:rPr lang="en-GB" dirty="0"/>
              <a:t>effusion </a:t>
            </a:r>
            <a:r>
              <a:rPr lang="en-GB" dirty="0" smtClean="0"/>
              <a:t>either</a:t>
            </a:r>
          </a:p>
          <a:p>
            <a:r>
              <a:rPr lang="en-GB" b="1" dirty="0" smtClean="0"/>
              <a:t>Fibrinous</a:t>
            </a:r>
            <a:r>
              <a:rPr lang="en-GB" dirty="0" smtClean="0"/>
              <a:t> exudate-adhesion</a:t>
            </a:r>
            <a:endParaRPr lang="en-GB" dirty="0"/>
          </a:p>
          <a:p>
            <a:r>
              <a:rPr lang="en-GB" b="1" dirty="0" smtClean="0"/>
              <a:t>Serous</a:t>
            </a:r>
            <a:r>
              <a:rPr lang="en-GB" dirty="0" smtClean="0"/>
              <a:t>-large effusion </a:t>
            </a:r>
            <a:r>
              <a:rPr lang="en-GB" dirty="0"/>
              <a:t>of turbid, straw-coloured fluid with a high protein content.</a:t>
            </a:r>
          </a:p>
          <a:p>
            <a:r>
              <a:rPr lang="en-GB" b="1" dirty="0"/>
              <a:t>H</a:t>
            </a:r>
            <a:r>
              <a:rPr lang="en-GB" b="1" dirty="0" smtClean="0"/>
              <a:t>aemorrhagic</a:t>
            </a:r>
            <a:r>
              <a:rPr lang="en-GB" dirty="0" smtClean="0"/>
              <a:t> </a:t>
            </a:r>
            <a:r>
              <a:rPr lang="en-GB" dirty="0"/>
              <a:t>effusion </a:t>
            </a:r>
            <a:r>
              <a:rPr lang="en-GB" dirty="0" smtClean="0"/>
              <a:t>(carcinoma </a:t>
            </a:r>
            <a:r>
              <a:rPr lang="en-GB" dirty="0"/>
              <a:t>of the breast or bronchus, and </a:t>
            </a:r>
            <a:r>
              <a:rPr lang="en-GB" dirty="0" smtClean="0"/>
              <a:t>lymphoma)</a:t>
            </a:r>
            <a:endParaRPr lang="en-GB" dirty="0"/>
          </a:p>
          <a:p>
            <a:r>
              <a:rPr lang="en-GB" b="1" dirty="0"/>
              <a:t>Purulent</a:t>
            </a:r>
            <a:r>
              <a:rPr lang="en-GB" dirty="0"/>
              <a:t> </a:t>
            </a:r>
            <a:r>
              <a:rPr lang="en-GB" dirty="0" smtClean="0"/>
              <a:t>pericarditis- sepsis, intrathoracic </a:t>
            </a:r>
            <a:r>
              <a:rPr lang="en-GB" dirty="0"/>
              <a:t>infection, or </a:t>
            </a:r>
            <a:r>
              <a:rPr lang="en-GB" dirty="0" smtClean="0"/>
              <a:t>a </a:t>
            </a:r>
            <a:r>
              <a:rPr lang="en-GB" dirty="0"/>
              <a:t>penetrating </a:t>
            </a:r>
            <a:r>
              <a:rPr lang="en-GB" dirty="0" smtClean="0"/>
              <a:t>injury)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922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</a:t>
            </a:r>
            <a:r>
              <a:rPr lang="en-GB" dirty="0" smtClean="0"/>
              <a:t>hest </a:t>
            </a:r>
            <a:r>
              <a:rPr lang="en-GB" dirty="0"/>
              <a:t>pain that is </a:t>
            </a:r>
            <a:r>
              <a:rPr lang="en-GB" dirty="0" smtClean="0"/>
              <a:t>retrosternal radiates </a:t>
            </a:r>
            <a:r>
              <a:rPr lang="en-GB" dirty="0"/>
              <a:t>to the shoulders and neck, and is typically </a:t>
            </a:r>
            <a:r>
              <a:rPr lang="en-GB" dirty="0" smtClean="0"/>
              <a:t>aggravated by </a:t>
            </a:r>
            <a:r>
              <a:rPr lang="en-GB" dirty="0"/>
              <a:t>deep breathing, movement, a change of position, </a:t>
            </a:r>
            <a:r>
              <a:rPr lang="en-GB" dirty="0" smtClean="0"/>
              <a:t>exercise and swallowing</a:t>
            </a:r>
          </a:p>
          <a:p>
            <a:endParaRPr lang="en-GB" dirty="0"/>
          </a:p>
          <a:p>
            <a:r>
              <a:rPr lang="en-GB" dirty="0" smtClean="0"/>
              <a:t> </a:t>
            </a:r>
            <a:r>
              <a:rPr lang="en-GB" dirty="0"/>
              <a:t>A low-grade fever is common. </a:t>
            </a:r>
            <a:endParaRPr lang="en-GB" dirty="0" smtClean="0"/>
          </a:p>
          <a:p>
            <a:r>
              <a:rPr lang="en-GB" dirty="0"/>
              <a:t>A </a:t>
            </a:r>
            <a:r>
              <a:rPr lang="en-GB" dirty="0" smtClean="0"/>
              <a:t>pericardial friction </a:t>
            </a:r>
            <a:r>
              <a:rPr lang="en-GB" dirty="0"/>
              <a:t>rub is a high-pitched, superficial scratching or </a:t>
            </a:r>
            <a:r>
              <a:rPr lang="en-GB" dirty="0" smtClean="0"/>
              <a:t>crunching noise (systole, may be </a:t>
            </a:r>
            <a:r>
              <a:rPr lang="en-GB" dirty="0"/>
              <a:t>audible in </a:t>
            </a:r>
            <a:r>
              <a:rPr lang="en-GB" dirty="0" smtClean="0"/>
              <a:t>diastole)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2347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210" t="18133" r="29416" b="28911"/>
          <a:stretch/>
        </p:blipFill>
        <p:spPr>
          <a:xfrm>
            <a:off x="2411760" y="1628800"/>
            <a:ext cx="3672408" cy="488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9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Constrictive pericarditis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</a:t>
            </a:r>
            <a:r>
              <a:rPr lang="en-GB" dirty="0" smtClean="0"/>
              <a:t>rogressive </a:t>
            </a:r>
            <a:r>
              <a:rPr lang="en-GB" dirty="0"/>
              <a:t>thickening, </a:t>
            </a:r>
            <a:r>
              <a:rPr lang="en-GB" dirty="0" smtClean="0"/>
              <a:t>fibrosis and </a:t>
            </a:r>
            <a:r>
              <a:rPr lang="en-GB" dirty="0"/>
              <a:t>calcification of the </a:t>
            </a:r>
            <a:r>
              <a:rPr lang="en-GB" dirty="0" smtClean="0"/>
              <a:t>pericardium</a:t>
            </a:r>
          </a:p>
          <a:p>
            <a:pPr marL="0" indent="0">
              <a:buNone/>
            </a:pPr>
            <a:r>
              <a:rPr lang="en-GB" b="1" dirty="0" smtClean="0"/>
              <a:t>Causes:</a:t>
            </a:r>
          </a:p>
          <a:p>
            <a:r>
              <a:rPr lang="en-GB" dirty="0" smtClean="0"/>
              <a:t>TB</a:t>
            </a:r>
            <a:endParaRPr lang="en-GB" dirty="0"/>
          </a:p>
          <a:p>
            <a:r>
              <a:rPr lang="en-GB" dirty="0" err="1" smtClean="0"/>
              <a:t>Haemopericardium</a:t>
            </a:r>
            <a:endParaRPr lang="en-GB" dirty="0" smtClean="0"/>
          </a:p>
          <a:p>
            <a:r>
              <a:rPr lang="en-GB" dirty="0" smtClean="0"/>
              <a:t>Viral pericarditis</a:t>
            </a:r>
          </a:p>
          <a:p>
            <a:r>
              <a:rPr lang="en-GB" dirty="0"/>
              <a:t>R</a:t>
            </a:r>
            <a:r>
              <a:rPr lang="en-GB" dirty="0" smtClean="0"/>
              <a:t>heumatoid arthritis</a:t>
            </a:r>
          </a:p>
          <a:p>
            <a:r>
              <a:rPr lang="en-GB" dirty="0"/>
              <a:t>P</a:t>
            </a:r>
            <a:r>
              <a:rPr lang="en-GB" dirty="0" smtClean="0"/>
              <a:t>urulent pericarditis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682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721" t="57908" r="20467" b="27773"/>
          <a:stretch/>
        </p:blipFill>
        <p:spPr>
          <a:xfrm>
            <a:off x="899592" y="2132856"/>
            <a:ext cx="77048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9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Management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09042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297</Words>
  <Application>Microsoft Office PowerPoint</Application>
  <PresentationFormat>On-screen Show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Berlin Sans FB Demi</vt:lpstr>
      <vt:lpstr>Calibri</vt:lpstr>
      <vt:lpstr>Times New Roman</vt:lpstr>
      <vt:lpstr>نسق Office</vt:lpstr>
      <vt:lpstr>PowerPoint Presentation</vt:lpstr>
      <vt:lpstr>Acute pericarditis </vt:lpstr>
      <vt:lpstr>Causes of acute pericarditis and pericardial effusion</vt:lpstr>
      <vt:lpstr>PowerPoint Presentation</vt:lpstr>
      <vt:lpstr>Clinical features</vt:lpstr>
      <vt:lpstr>PowerPoint Presentation</vt:lpstr>
      <vt:lpstr>Constrictive pericarditis </vt:lpstr>
      <vt:lpstr>Clinical features</vt:lpstr>
      <vt:lpstr>PowerPoint Presentation</vt:lpstr>
      <vt:lpstr>Cardiac tamponade</vt:lpstr>
      <vt:lpstr>Clinical features of cardiac tamponade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فراس رشيد صايل</cp:lastModifiedBy>
  <cp:revision>18</cp:revision>
  <dcterms:created xsi:type="dcterms:W3CDTF">2021-02-24T17:08:28Z</dcterms:created>
  <dcterms:modified xsi:type="dcterms:W3CDTF">2022-01-30T19:22:37Z</dcterms:modified>
</cp:coreProperties>
</file>